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74320" cy="6858000"/>
          </a:xfrm>
          <a:prstGeom prst="rect">
            <a:avLst/>
          </a:prstGeom>
          <a:solidFill>
            <a:srgbClr val="00B8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flozad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097280"/>
            <a:ext cx="635924" cy="822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" y="2286000"/>
            <a:ext cx="96012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200" b="1">
                <a:solidFill>
                  <a:srgbClr val="F59E0B"/>
                </a:solidFill>
                <a:latin typeface="Arial"/>
              </a:defRPr>
            </a:pPr>
            <a:r>
              <a:t>CONNECTED. ENGINEERED. DELIVERED.</a:t>
            </a:r>
          </a:p>
          <a:p>
            <a:pPr>
              <a:spcAft>
                <a:spcPts val="800"/>
              </a:spcAft>
            </a:pPr>
            <a:r>
              <a:rPr sz="4000" b="1">
                <a:solidFill>
                  <a:srgbClr val="60A5FA"/>
                </a:solidFill>
                <a:latin typeface="Arial"/>
              </a:rPr>
              <a:t>FLO</a:t>
            </a:r>
            <a:r>
              <a:rPr sz="4000" b="1">
                <a:solidFill>
                  <a:srgbClr val="00B8A9"/>
                </a:solidFill>
                <a:latin typeface="Arial"/>
              </a:rPr>
              <a:t>ZA</a:t>
            </a:r>
            <a:r>
              <a:rPr sz="4000" b="1">
                <a:solidFill>
                  <a:srgbClr val="F59E0B"/>
                </a:solidFill>
                <a:latin typeface="Arial"/>
              </a:rPr>
              <a:t>D</a:t>
            </a:r>
            <a:r>
              <a:rPr sz="4000" b="1">
                <a:solidFill>
                  <a:srgbClr val="FFFFFF"/>
                </a:solidFill>
                <a:latin typeface="Arial"/>
              </a:rPr>
              <a:t> &amp; </a:t>
            </a:r>
            <a:r>
              <a:rPr sz="4000" b="1">
                <a:solidFill>
                  <a:srgbClr val="60A5FA"/>
                </a:solidFill>
                <a:latin typeface="Arial"/>
              </a:rPr>
              <a:t>FLO</a:t>
            </a:r>
            <a:r>
              <a:rPr sz="4000" b="1">
                <a:solidFill>
                  <a:srgbClr val="00B8A9"/>
                </a:solidFill>
                <a:latin typeface="Arial"/>
              </a:rPr>
              <a:t>ZA</a:t>
            </a:r>
            <a:r>
              <a:rPr sz="4000" b="1">
                <a:solidFill>
                  <a:srgbClr val="F59E0B"/>
                </a:solidFill>
                <a:latin typeface="Arial"/>
              </a:rPr>
              <a:t>D</a:t>
            </a:r>
            <a:r>
              <a:rPr sz="4000" b="1">
                <a:solidFill>
                  <a:srgbClr val="FFFFFF"/>
                </a:solidFill>
                <a:latin typeface="Arial"/>
              </a:rPr>
              <a:t> HR</a:t>
            </a:r>
          </a:p>
          <a:p>
            <a:pPr>
              <a:spcAft>
                <a:spcPts val="2800"/>
              </a:spcAft>
              <a:defRPr sz="2000">
                <a:solidFill>
                  <a:srgbClr val="00B8A9"/>
                </a:solidFill>
                <a:latin typeface="Arial"/>
              </a:defRPr>
            </a:pPr>
            <a:r>
              <a:t>Enterprise Software Engineering &amp; Next-Gen Philippine HRIS Platform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Founding Partners: Ricky Jay-R Flores (CEO)  |  Joeby Zaldivar (CTO)  |  Irish David (CBO)</a:t>
            </a:r>
            <a:br/>
            <a:r>
              <a:t>Website: www.flozad.com  |  Contact: contact@flozad.com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sz="1000" b="1">
                <a:solidFill>
                  <a:srgbClr val="00B8A9"/>
                </a:solidFill>
                <a:latin typeface="Arial"/>
              </a:defRPr>
            </a:pPr>
            <a:r>
              <a:t>SYSTEM ARCHITECTURE</a:t>
            </a:r>
          </a:p>
          <a:p>
            <a:pPr>
              <a:defRPr sz="2400" b="1">
                <a:solidFill>
                  <a:srgbClr val="0F172A"/>
                </a:solidFill>
                <a:latin typeface="Arial"/>
              </a:defRPr>
            </a:pPr>
            <a:r>
              <a:t>Technical Architecture &amp; Infrastructure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371600"/>
            <a:ext cx="1097280" cy="45720"/>
          </a:xfrm>
          <a:prstGeom prst="rect">
            <a:avLst/>
          </a:prstGeom>
          <a:solidFill>
            <a:srgbClr val="00B8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0"/>
            <a:ext cx="10728655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64748B"/>
                </a:solidFill>
                <a:latin typeface="Arial"/>
              </a:rPr>
              <a:t>  |  Confidential Pitch Deck  |  Slide 10 of 12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5175504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828800"/>
            <a:ext cx="4626864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1">
                <a:solidFill>
                  <a:srgbClr val="0F172A"/>
                </a:solidFill>
                <a:latin typeface="Arial"/>
              </a:defRPr>
            </a:pPr>
            <a:r>
              <a:t>Modern Full-Stack  (Laravel + Inertia.js + Vue.js)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Single-page application (SPA) user experience backed by robust Laravel backend framework.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72784" y="1645920"/>
            <a:ext cx="5175504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47104" y="1828800"/>
            <a:ext cx="4626864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1">
                <a:solidFill>
                  <a:srgbClr val="0F172A"/>
                </a:solidFill>
                <a:latin typeface="Arial"/>
              </a:defRPr>
            </a:pPr>
            <a:r>
              <a:t>Dedicated Cloud Server  (Client Infrastructure)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Deployable on client's dedicated cloud server or on-premise server environment for maximum data isolation.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3931920"/>
            <a:ext cx="5175504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05840" y="4114800"/>
            <a:ext cx="4626864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1">
                <a:solidFill>
                  <a:srgbClr val="0F172A"/>
                </a:solidFill>
                <a:latin typeface="Arial"/>
              </a:defRPr>
            </a:pPr>
            <a:r>
              <a:t>Custom Client Domain  (Owned Domain Setup)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Runs natively under your company domain (e.g., hr.company.com) with custom SSL certificates.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72784" y="3931920"/>
            <a:ext cx="5175504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47104" y="4114800"/>
            <a:ext cx="4626864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1">
                <a:solidFill>
                  <a:srgbClr val="0F172A"/>
                </a:solidFill>
                <a:latin typeface="Arial"/>
              </a:defRPr>
            </a:pPr>
            <a:r>
              <a:t>Security &amp; Control  (RBAC &amp; Data Encryption)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Granular role-based permissions, encrypted database storage, and full administrative control over data.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sz="1000" b="1">
                <a:solidFill>
                  <a:srgbClr val="00B8A9"/>
                </a:solidFill>
                <a:latin typeface="Arial"/>
              </a:defRPr>
            </a:pPr>
            <a:r>
              <a:t>VALUE DELIVERED</a:t>
            </a:r>
          </a:p>
          <a:p>
            <a:pPr>
              <a:defRPr sz="2400" b="1">
                <a:solidFill>
                  <a:srgbClr val="0F172A"/>
                </a:solidFill>
                <a:latin typeface="Arial"/>
              </a:defRPr>
            </a:pPr>
            <a:r>
              <a:t>Measurable Business Impact &amp; ROI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371600"/>
            <a:ext cx="1097280" cy="45720"/>
          </a:xfrm>
          <a:prstGeom prst="rect">
            <a:avLst/>
          </a:prstGeom>
          <a:solidFill>
            <a:srgbClr val="00B8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0"/>
            <a:ext cx="10728655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64748B"/>
                </a:solidFill>
                <a:latin typeface="Arial"/>
              </a:rPr>
              <a:t>  |  Confidential Pitch Deck  |  Slide 11 of 12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2450592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14400" y="1828800"/>
            <a:ext cx="2084832" cy="1097280"/>
          </a:xfrm>
          <a:prstGeom prst="round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200" b="1">
                <a:solidFill>
                  <a:srgbClr val="00B8A9"/>
                </a:solidFill>
                <a:latin typeface="Arial"/>
              </a:defRPr>
            </a:pPr>
            <a:r>
              <a:t>80%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108960"/>
            <a:ext cx="2084832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1">
                <a:solidFill>
                  <a:srgbClr val="0F172A"/>
                </a:solidFill>
                <a:latin typeface="Arial"/>
              </a:defRPr>
            </a:pPr>
            <a:r>
              <a:t>Faster Payroll Processing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Automated statutory calculations reduce payroll run times from days to minutes.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83864" y="1645920"/>
            <a:ext cx="2450592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666744" y="1828800"/>
            <a:ext cx="2084832" cy="1097280"/>
          </a:xfrm>
          <a:prstGeom prst="round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200" b="1">
                <a:solidFill>
                  <a:srgbClr val="00B8A9"/>
                </a:solidFill>
                <a:latin typeface="Arial"/>
              </a:defRPr>
            </a:pPr>
            <a:r>
              <a:t>100%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66744" y="3108960"/>
            <a:ext cx="2084832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1">
                <a:solidFill>
                  <a:srgbClr val="0F172A"/>
                </a:solidFill>
                <a:latin typeface="Arial"/>
              </a:defRPr>
            </a:pPr>
            <a:r>
              <a:t>Statutory Compliance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Zero penalties or manual calculation errors for SSS, PhilHealth, Pag-IBIG, and BIR tax filings.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36208" y="1645920"/>
            <a:ext cx="2450592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419088" y="1828800"/>
            <a:ext cx="2084832" cy="1097280"/>
          </a:xfrm>
          <a:prstGeom prst="round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200" b="1">
                <a:solidFill>
                  <a:srgbClr val="00B8A9"/>
                </a:solidFill>
                <a:latin typeface="Arial"/>
              </a:defRPr>
            </a:pPr>
            <a:r>
              <a:t>100%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19088" y="3108960"/>
            <a:ext cx="2084832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1">
                <a:solidFill>
                  <a:srgbClr val="0F172A"/>
                </a:solidFill>
                <a:latin typeface="Arial"/>
              </a:defRPr>
            </a:pPr>
            <a:r>
              <a:t>Data Ownership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Deploy on your own domain and dedicated server with full database control and zero vendor lock-in.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988552" y="1645920"/>
            <a:ext cx="2450592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9171432" y="1828800"/>
            <a:ext cx="2084832" cy="1097280"/>
          </a:xfrm>
          <a:prstGeom prst="round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200" b="1">
                <a:solidFill>
                  <a:srgbClr val="00B8A9"/>
                </a:solidFill>
                <a:latin typeface="Arial"/>
              </a:defRPr>
            </a:pPr>
            <a:r>
              <a:t>65%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71432" y="3108960"/>
            <a:ext cx="2084832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1">
                <a:solidFill>
                  <a:srgbClr val="0F172A"/>
                </a:solidFill>
                <a:latin typeface="Arial"/>
              </a:defRPr>
            </a:pPr>
            <a:r>
              <a:t>HR Admin Saved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Recruitment automation &amp; employee self-service eliminate routine manual workload.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097280" y="914400"/>
            <a:ext cx="9997135" cy="5029200"/>
          </a:xfrm>
          <a:prstGeom prst="roundRect">
            <a:avLst/>
          </a:prstGeom>
          <a:solidFill>
            <a:srgbClr val="1E293B"/>
          </a:solidFill>
          <a:ln w="12700">
            <a:solidFill>
              <a:srgbClr val="00B8A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463040" y="1280160"/>
            <a:ext cx="9265615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300" b="1">
                <a:solidFill>
                  <a:srgbClr val="F59E0B"/>
                </a:solidFill>
                <a:latin typeface="Arial"/>
              </a:defRPr>
            </a:pPr>
            <a:r>
              <a:t>LET'S BUILD TECHNOLOGY THAT FLOWS WITH YOUR BUSINESS</a:t>
            </a:r>
          </a:p>
          <a:p>
            <a:pPr>
              <a:spcAft>
                <a:spcPts val="2400"/>
              </a:spcAft>
            </a:pPr>
            <a:r>
              <a:rPr sz="2800" b="1">
                <a:solidFill>
                  <a:srgbClr val="FFFFFF"/>
                </a:solidFill>
                <a:latin typeface="Arial"/>
              </a:rPr>
              <a:t>Partner with </a:t>
            </a:r>
            <a:r>
              <a:rPr sz="2800" b="1">
                <a:solidFill>
                  <a:srgbClr val="60A5FA"/>
                </a:solidFill>
                <a:latin typeface="Arial"/>
              </a:rPr>
              <a:t>FLO</a:t>
            </a:r>
            <a:r>
              <a:rPr sz="2800" b="1">
                <a:solidFill>
                  <a:srgbClr val="00B8A9"/>
                </a:solidFill>
                <a:latin typeface="Arial"/>
              </a:rPr>
              <a:t>ZA</a:t>
            </a:r>
            <a:r>
              <a:rPr sz="2800" b="1">
                <a:solidFill>
                  <a:srgbClr val="F59E0B"/>
                </a:solidFill>
                <a:latin typeface="Arial"/>
              </a:rPr>
              <a:t>D</a:t>
            </a:r>
            <a:r>
              <a:rPr sz="2800" b="1">
                <a:solidFill>
                  <a:srgbClr val="FFFFFF"/>
                </a:solidFill>
                <a:latin typeface="Arial"/>
              </a:rPr>
              <a:t> for Enterprise Software &amp; </a:t>
            </a:r>
            <a:r>
              <a:rPr sz="2800" b="1">
                <a:solidFill>
                  <a:srgbClr val="60A5FA"/>
                </a:solidFill>
                <a:latin typeface="Arial"/>
              </a:rPr>
              <a:t>FLO</a:t>
            </a:r>
            <a:r>
              <a:rPr sz="2800" b="1">
                <a:solidFill>
                  <a:srgbClr val="00B8A9"/>
                </a:solidFill>
                <a:latin typeface="Arial"/>
              </a:rPr>
              <a:t>ZA</a:t>
            </a:r>
            <a:r>
              <a:rPr sz="2800" b="1">
                <a:solidFill>
                  <a:srgbClr val="F59E0B"/>
                </a:solidFill>
                <a:latin typeface="Arial"/>
              </a:rPr>
              <a:t>D</a:t>
            </a:r>
            <a:r>
              <a:rPr sz="2800" b="1">
                <a:solidFill>
                  <a:srgbClr val="FFFFFF"/>
                </a:solidFill>
                <a:latin typeface="Arial"/>
              </a:rPr>
              <a:t> HR</a:t>
            </a:r>
          </a:p>
          <a:p>
            <a:pPr>
              <a:spcAft>
                <a:spcPts val="800"/>
              </a:spcAft>
              <a:defRPr sz="1300" b="1">
                <a:solidFill>
                  <a:srgbClr val="00B8A9"/>
                </a:solidFill>
                <a:latin typeface="Arial"/>
              </a:defRPr>
            </a:pPr>
            <a:r>
              <a:t>EMAIL:  contact@flozad.com</a:t>
            </a:r>
          </a:p>
          <a:p>
            <a:pPr>
              <a:spcAft>
                <a:spcPts val="800"/>
              </a:spcAft>
              <a:defRPr sz="1300" b="1">
                <a:solidFill>
                  <a:srgbClr val="00B8A9"/>
                </a:solidFill>
                <a:latin typeface="Arial"/>
              </a:defRPr>
            </a:pPr>
            <a:r>
              <a:t>PHONE:  +63 917 892 8353</a:t>
            </a:r>
          </a:p>
          <a:p>
            <a:pPr>
              <a:spcAft>
                <a:spcPts val="800"/>
              </a:spcAft>
              <a:defRPr sz="1300" b="1">
                <a:solidFill>
                  <a:srgbClr val="00B8A9"/>
                </a:solidFill>
                <a:latin typeface="Arial"/>
              </a:defRPr>
            </a:pPr>
            <a:r>
              <a:t>WEBSITE:  www.flozad.com</a:t>
            </a:r>
          </a:p>
          <a:p>
            <a:pPr>
              <a:spcAft>
                <a:spcPts val="800"/>
              </a:spcAft>
              <a:defRPr sz="1300" b="1">
                <a:solidFill>
                  <a:srgbClr val="00B8A9"/>
                </a:solidFill>
                <a:latin typeface="Arial"/>
              </a:defRPr>
            </a:pPr>
            <a:r>
              <a:t>LOCATION:  Muntinlupa City, Metro Manila, Philippines</a:t>
            </a:r>
          </a:p>
          <a:p>
            <a:pPr>
              <a:spcAft>
                <a:spcPts val="800"/>
              </a:spcAft>
              <a:defRPr sz="1300" b="1">
                <a:solidFill>
                  <a:srgbClr val="00B8A9"/>
                </a:solidFill>
                <a:latin typeface="Arial"/>
              </a:defRPr>
            </a:pPr>
            <a:r>
              <a:t>FOUNDERS:  Ricky Jay-R Flores (CEO)  |  Joeby Zaldivar (CTO)  |  Irish David (CBO)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sz="1000" b="1">
                <a:solidFill>
                  <a:srgbClr val="00B8A9"/>
                </a:solidFill>
                <a:latin typeface="Arial"/>
              </a:defRPr>
            </a:pPr>
            <a:r>
              <a:t>COMPANY ORIGIN</a:t>
            </a:r>
          </a:p>
          <a:p>
            <a:pPr>
              <a:defRPr sz="2400" b="1">
                <a:solidFill>
                  <a:srgbClr val="0F172A"/>
                </a:solidFill>
                <a:latin typeface="Arial"/>
              </a:defRPr>
            </a:pPr>
            <a:r>
              <a:t>Company Origin — The Triangle of Strength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371600"/>
            <a:ext cx="1097280" cy="45720"/>
          </a:xfrm>
          <a:prstGeom prst="rect">
            <a:avLst/>
          </a:prstGeom>
          <a:solidFill>
            <a:srgbClr val="00B8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0"/>
            <a:ext cx="10728655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64748B"/>
                </a:solidFill>
                <a:latin typeface="Arial"/>
              </a:rPr>
              <a:t>  |  Confidential Pitch Deck  |  Slide 2 of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63040"/>
            <a:ext cx="1072865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>
                <a:solidFill>
                  <a:srgbClr val="64748B"/>
                </a:solidFill>
                <a:latin typeface="Arial"/>
              </a:rPr>
              <a:t>The </a:t>
            </a:r>
            <a:r>
              <a:rPr sz="1300" b="1">
                <a:solidFill>
                  <a:srgbClr val="0F2D5C"/>
                </a:solidFill>
                <a:latin typeface="Arial"/>
              </a:rPr>
              <a:t>FLO</a:t>
            </a:r>
            <a:r>
              <a:rPr sz="1300" b="1">
                <a:solidFill>
                  <a:srgbClr val="00B8A9"/>
                </a:solidFill>
                <a:latin typeface="Arial"/>
              </a:rPr>
              <a:t>ZA</a:t>
            </a:r>
            <a:r>
              <a:rPr sz="1300" b="1">
                <a:solidFill>
                  <a:srgbClr val="F59E0B"/>
                </a:solidFill>
                <a:latin typeface="Arial"/>
              </a:rPr>
              <a:t>D</a:t>
            </a:r>
            <a:r>
              <a:rPr sz="1300">
                <a:solidFill>
                  <a:srgbClr val="64748B"/>
                </a:solidFill>
                <a:latin typeface="Arial"/>
              </a:rPr>
              <a:t> logo is a triangle — the strongest shape in engineering — held up by three nodes representing the surnames of our founders: FLO (#0F2D5C), ZA (#00B8A9), and D (#F59E0B).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194560"/>
            <a:ext cx="3328416" cy="4023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05840" y="1965960"/>
            <a:ext cx="2779776" cy="640080"/>
          </a:xfrm>
          <a:prstGeom prst="roundRect">
            <a:avLst/>
          </a:prstGeom>
          <a:solidFill>
            <a:srgbClr val="0F2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rial"/>
              </a:defRPr>
            </a:pPr>
            <a:r>
              <a:t>FLO (Flores)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743200"/>
            <a:ext cx="2962656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 b="1">
                <a:solidFill>
                  <a:srgbClr val="0F172A"/>
                </a:solidFill>
                <a:latin typeface="Arial"/>
              </a:defRPr>
            </a:pPr>
            <a:r>
              <a:t>Ricky Jay-R Flores</a:t>
            </a:r>
          </a:p>
          <a:p>
            <a:pPr>
              <a:spcAft>
                <a:spcPts val="1200"/>
              </a:spcAft>
              <a:defRPr sz="1100" b="1">
                <a:solidFill>
                  <a:srgbClr val="0F2D5C"/>
                </a:solidFill>
                <a:latin typeface="Arial"/>
              </a:defRPr>
            </a:pPr>
            <a:r>
              <a:t>Chief Executive Officer  (Connected)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FLO — Flores (CEO). Connected. Sets strategic vision, opens enterprise commercial doors, and brings capital &amp; networks.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25696" y="2194560"/>
            <a:ext cx="3328416" cy="4023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700016" y="1965960"/>
            <a:ext cx="2779776" cy="640080"/>
          </a:xfrm>
          <a:prstGeom prst="roundRect">
            <a:avLst/>
          </a:prstGeom>
          <a:solidFill>
            <a:srgbClr val="00B8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rial"/>
              </a:defRPr>
            </a:pPr>
            <a:r>
              <a:t>ZA (Zaldivar)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08576" y="2743200"/>
            <a:ext cx="2962656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 b="1">
                <a:solidFill>
                  <a:srgbClr val="0F172A"/>
                </a:solidFill>
                <a:latin typeface="Arial"/>
              </a:defRPr>
            </a:pPr>
            <a:r>
              <a:t>Joeby Zaldivar</a:t>
            </a:r>
          </a:p>
          <a:p>
            <a:pPr>
              <a:spcAft>
                <a:spcPts val="1200"/>
              </a:spcAft>
              <a:defRPr sz="1100" b="1">
                <a:solidFill>
                  <a:srgbClr val="00B8A9"/>
                </a:solidFill>
                <a:latin typeface="Arial"/>
              </a:defRPr>
            </a:pPr>
            <a:r>
              <a:t>Chief Technology Officer  (Engineered)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ZA — Zaldivar (CTO). Engineered. 17+ years software architect. Technical core building custom AI, FLOZAD ERP, and FLOZAD HR.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19872" y="2194560"/>
            <a:ext cx="3328416" cy="4023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8394192" y="1965960"/>
            <a:ext cx="2779776" cy="640080"/>
          </a:xfrm>
          <a:prstGeom prst="round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rial"/>
              </a:defRPr>
            </a:pPr>
            <a:r>
              <a:t>D (David)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02752" y="2743200"/>
            <a:ext cx="2962656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 b="1">
                <a:solidFill>
                  <a:srgbClr val="0F172A"/>
                </a:solidFill>
                <a:latin typeface="Arial"/>
              </a:defRPr>
            </a:pPr>
            <a:r>
              <a:t>Irish David</a:t>
            </a:r>
          </a:p>
          <a:p>
            <a:pPr>
              <a:spcAft>
                <a:spcPts val="1200"/>
              </a:spcAft>
              <a:defRPr sz="1100" b="1">
                <a:solidFill>
                  <a:srgbClr val="F59E0B"/>
                </a:solidFill>
                <a:latin typeface="Arial"/>
              </a:defRPr>
            </a:pPr>
            <a:r>
              <a:t>Chief Business Officer  (Delivered)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D — David (CBO). Delivered. The voice of FLOZAD. Drives growth, manages partnerships, and ensures solutions fit operations.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sz="1000" b="1">
                <a:solidFill>
                  <a:srgbClr val="00B8A9"/>
                </a:solidFill>
                <a:latin typeface="Arial"/>
              </a:defRPr>
            </a:pPr>
            <a:r>
              <a:t>01 / OUR APPROACH</a:t>
            </a:r>
          </a:p>
          <a:p>
            <a:pPr>
              <a:defRPr sz="2400" b="1">
                <a:solidFill>
                  <a:srgbClr val="0F172A"/>
                </a:solidFill>
                <a:latin typeface="Arial"/>
              </a:defRPr>
            </a:pPr>
            <a:r>
              <a:t>Your workflow is the blueprint.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371600"/>
            <a:ext cx="1097280" cy="45720"/>
          </a:xfrm>
          <a:prstGeom prst="rect">
            <a:avLst/>
          </a:prstGeom>
          <a:solidFill>
            <a:srgbClr val="00B8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0"/>
            <a:ext cx="10728655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64748B"/>
                </a:solidFill>
                <a:latin typeface="Arial"/>
              </a:rPr>
              <a:t>  |  Confidential Pitch Deck  |  Slide 3 of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0" y="365760"/>
            <a:ext cx="6400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64748B"/>
                </a:solidFill>
                <a:latin typeface="Arial"/>
              </a:defRPr>
            </a:pPr>
            <a:r>
              <a:t>We do not start with a demo. We start by understanding the work behind the numbers, then engineer the clearest AI-powered path forward.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011680"/>
            <a:ext cx="3328416" cy="4114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2194560"/>
            <a:ext cx="2779776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  <a:defRPr sz="1200" b="1">
                <a:solidFill>
                  <a:srgbClr val="64748B"/>
                </a:solidFill>
                <a:latin typeface="Arial"/>
              </a:defRPr>
            </a:pPr>
            <a:r>
              <a:t>01</a:t>
            </a:r>
          </a:p>
          <a:p>
            <a:pPr>
              <a:spcAft>
                <a:spcPts val="1200"/>
              </a:spcAft>
              <a:defRPr sz="1800" b="1">
                <a:solidFill>
                  <a:srgbClr val="0F172A"/>
                </a:solidFill>
                <a:latin typeface="Arial"/>
              </a:defRPr>
            </a:pPr>
            <a:r>
              <a:t>Listen first</a:t>
            </a:r>
          </a:p>
          <a:p>
            <a:pPr>
              <a:defRPr sz="1200">
                <a:solidFill>
                  <a:srgbClr val="64748B"/>
                </a:solidFill>
                <a:latin typeface="Arial"/>
              </a:defRPr>
            </a:pPr>
            <a:r>
              <a:t>We sit with your people to map the real workflow — not the one on the org chart. Process before product, always.</a:t>
            </a:r>
          </a:p>
        </p:txBody>
      </p:sp>
      <p:sp>
        <p:nvSpPr>
          <p:cNvPr id="8" name="Oval 7"/>
          <p:cNvSpPr/>
          <p:nvPr/>
        </p:nvSpPr>
        <p:spPr>
          <a:xfrm>
            <a:off x="1005840" y="2743200"/>
            <a:ext cx="640080" cy="640080"/>
          </a:xfrm>
          <a:prstGeom prst="ellipse">
            <a:avLst/>
          </a:prstGeom>
          <a:solidFill>
            <a:srgbClr val="CCFB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4425696" y="2011680"/>
            <a:ext cx="3328416" cy="4114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700016" y="2194560"/>
            <a:ext cx="2779776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  <a:defRPr sz="1200" b="1">
                <a:solidFill>
                  <a:srgbClr val="64748B"/>
                </a:solidFill>
                <a:latin typeface="Arial"/>
              </a:defRPr>
            </a:pPr>
            <a:r>
              <a:t>02</a:t>
            </a:r>
          </a:p>
          <a:p>
            <a:pPr>
              <a:spcAft>
                <a:spcPts val="1200"/>
              </a:spcAft>
              <a:defRPr sz="1800" b="1">
                <a:solidFill>
                  <a:srgbClr val="0F172A"/>
                </a:solidFill>
                <a:latin typeface="Arial"/>
              </a:defRPr>
            </a:pPr>
            <a:r>
              <a:t>Engineer with excellence</a:t>
            </a:r>
          </a:p>
          <a:p>
            <a:pPr>
              <a:defRPr sz="1200">
                <a:solidFill>
                  <a:srgbClr val="64748B"/>
                </a:solidFill>
                <a:latin typeface="Arial"/>
              </a:defRPr>
            </a:pPr>
            <a:r>
              <a:t>We deploy AI agents and custom systems built process-first, so the intelligence fits your operation, not the other way around.</a:t>
            </a:r>
          </a:p>
        </p:txBody>
      </p:sp>
      <p:sp>
        <p:nvSpPr>
          <p:cNvPr id="11" name="Oval 10"/>
          <p:cNvSpPr/>
          <p:nvPr/>
        </p:nvSpPr>
        <p:spPr>
          <a:xfrm>
            <a:off x="4700016" y="2743200"/>
            <a:ext cx="640080" cy="640080"/>
          </a:xfrm>
          <a:prstGeom prst="ellipse">
            <a:avLst/>
          </a:prstGeom>
          <a:solidFill>
            <a:srgbClr val="CCFB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119872" y="2011680"/>
            <a:ext cx="3328416" cy="4114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94192" y="2194560"/>
            <a:ext cx="2779776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  <a:defRPr sz="1200" b="1">
                <a:solidFill>
                  <a:srgbClr val="64748B"/>
                </a:solidFill>
                <a:latin typeface="Arial"/>
              </a:defRPr>
            </a:pPr>
            <a:r>
              <a:t>03</a:t>
            </a:r>
          </a:p>
          <a:p>
            <a:pPr>
              <a:spcAft>
                <a:spcPts val="1200"/>
              </a:spcAft>
              <a:defRPr sz="1800" b="1">
                <a:solidFill>
                  <a:srgbClr val="0F172A"/>
                </a:solidFill>
                <a:latin typeface="Arial"/>
              </a:defRPr>
            </a:pPr>
            <a:r>
              <a:t>Stay accountable</a:t>
            </a:r>
          </a:p>
          <a:p>
            <a:pPr>
              <a:defRPr sz="1200">
                <a:solidFill>
                  <a:srgbClr val="64748B"/>
                </a:solidFill>
                <a:latin typeface="Arial"/>
              </a:defRPr>
            </a:pPr>
            <a:r>
              <a:t>From the first handshake to final handover — and every iteration after — the founders stay close and the system keeps improving.</a:t>
            </a:r>
          </a:p>
        </p:txBody>
      </p:sp>
      <p:sp>
        <p:nvSpPr>
          <p:cNvPr id="14" name="Oval 13"/>
          <p:cNvSpPr/>
          <p:nvPr/>
        </p:nvSpPr>
        <p:spPr>
          <a:xfrm>
            <a:off x="8394192" y="2743200"/>
            <a:ext cx="640080" cy="640080"/>
          </a:xfrm>
          <a:prstGeom prst="ellipse">
            <a:avLst/>
          </a:prstGeom>
          <a:solidFill>
            <a:srgbClr val="CCFB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sz="1000" b="1">
                <a:solidFill>
                  <a:srgbClr val="00B8A9"/>
                </a:solidFill>
                <a:latin typeface="Arial"/>
              </a:defRPr>
            </a:pPr>
            <a:r>
              <a:t>SERVICE ECOSYSTEM</a:t>
            </a:r>
          </a:p>
          <a:p>
            <a:r>
              <a:rPr sz="2400" b="1">
                <a:solidFill>
                  <a:srgbClr val="0F2D5C"/>
                </a:solidFill>
                <a:latin typeface="Arial"/>
              </a:rPr>
              <a:t>FLO</a:t>
            </a:r>
            <a:r>
              <a:rPr sz="2400" b="1">
                <a:solidFill>
                  <a:srgbClr val="00B8A9"/>
                </a:solidFill>
                <a:latin typeface="Arial"/>
              </a:rPr>
              <a:t>ZA</a:t>
            </a:r>
            <a:r>
              <a:rPr sz="2400" b="1">
                <a:solidFill>
                  <a:srgbClr val="F59E0B"/>
                </a:solidFill>
                <a:latin typeface="Arial"/>
              </a:rPr>
              <a:t>D</a:t>
            </a:r>
            <a:r>
              <a:rPr sz="2400" b="1">
                <a:solidFill>
                  <a:srgbClr val="0F172A"/>
                </a:solidFill>
                <a:latin typeface="Arial"/>
              </a:rPr>
              <a:t> Enterprise Software Capabilities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371600"/>
            <a:ext cx="1097280" cy="45720"/>
          </a:xfrm>
          <a:prstGeom prst="rect">
            <a:avLst/>
          </a:prstGeom>
          <a:solidFill>
            <a:srgbClr val="00B8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0"/>
            <a:ext cx="10728655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64748B"/>
                </a:solidFill>
                <a:latin typeface="Arial"/>
              </a:rPr>
              <a:t>  |  Confidential Pitch Deck  |  Slide 4 of 12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3328416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783080"/>
            <a:ext cx="2962656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1">
                <a:solidFill>
                  <a:srgbClr val="0F172A"/>
                </a:solidFill>
                <a:latin typeface="Arial"/>
              </a:defRPr>
            </a:pPr>
            <a:r>
              <a:t>Agentic AI Solutions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Custom autonomous AI agents, workflow automation, LLM integration, and intelligent document processing tailored for enterprise systems.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645920"/>
            <a:ext cx="3328416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608576" y="1783080"/>
            <a:ext cx="2962656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1">
                <a:solidFill>
                  <a:srgbClr val="0F172A"/>
                </a:solidFill>
                <a:latin typeface="Arial"/>
              </a:defRPr>
            </a:pPr>
            <a:r>
              <a:t>Process-First Custom Software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Tailor-made software built around your exact business workflows — eliminating inefficiencies through deep workflow mapping before coding.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119872" y="1645920"/>
            <a:ext cx="3328416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302752" y="1783080"/>
            <a:ext cx="2962656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400" b="1">
                <a:solidFill>
                  <a:srgbClr val="0F172A"/>
                </a:solidFill>
                <a:latin typeface="Arial"/>
              </a:rPr>
              <a:t/>
            </a:r>
            <a:r>
              <a:rPr sz="1400" b="1">
                <a:solidFill>
                  <a:srgbClr val="0F2D5C"/>
                </a:solidFill>
                <a:latin typeface="Arial"/>
              </a:rPr>
              <a:t>FLO</a:t>
            </a:r>
            <a:r>
              <a:rPr sz="1400" b="1">
                <a:solidFill>
                  <a:srgbClr val="00B8A9"/>
                </a:solidFill>
                <a:latin typeface="Arial"/>
              </a:rPr>
              <a:t>ZA</a:t>
            </a:r>
            <a:r>
              <a:rPr sz="1400" b="1">
                <a:solidFill>
                  <a:srgbClr val="F59E0B"/>
                </a:solidFill>
                <a:latin typeface="Arial"/>
              </a:rPr>
              <a:t>D</a:t>
            </a:r>
            <a:r>
              <a:rPr sz="1400" b="1">
                <a:solidFill>
                  <a:srgbClr val="0F172A"/>
                </a:solidFill>
                <a:latin typeface="Arial"/>
              </a:rPr>
              <a:t> HR (Powered by HirayaHR)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HRIS &amp; Statutory Payroll platform built with Laravel + Inertia.js + Vue.js, deployable on your own domain and dedicated infrastructure.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3931920"/>
            <a:ext cx="3328416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4069080"/>
            <a:ext cx="2962656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400" b="1">
                <a:solidFill>
                  <a:srgbClr val="0F172A"/>
                </a:solidFill>
                <a:latin typeface="Arial"/>
              </a:rPr>
              <a:t/>
            </a:r>
            <a:r>
              <a:rPr sz="1400" b="1">
                <a:solidFill>
                  <a:srgbClr val="0F2D5C"/>
                </a:solidFill>
                <a:latin typeface="Arial"/>
              </a:rPr>
              <a:t>FLO</a:t>
            </a:r>
            <a:r>
              <a:rPr sz="1400" b="1">
                <a:solidFill>
                  <a:srgbClr val="00B8A9"/>
                </a:solidFill>
                <a:latin typeface="Arial"/>
              </a:rPr>
              <a:t>ZA</a:t>
            </a:r>
            <a:r>
              <a:rPr sz="1400" b="1">
                <a:solidFill>
                  <a:srgbClr val="F59E0B"/>
                </a:solidFill>
                <a:latin typeface="Arial"/>
              </a:rPr>
              <a:t>D</a:t>
            </a:r>
            <a:r>
              <a:rPr sz="1400" b="1">
                <a:solidFill>
                  <a:srgbClr val="0F172A"/>
                </a:solidFill>
                <a:latin typeface="Arial"/>
              </a:rPr>
              <a:t> ERP Platform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Integrated enterprise resource planning covering inventory tracking, warehouse logistics, procurement, sales, and financial accounting.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25696" y="3931920"/>
            <a:ext cx="3328416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08576" y="4069080"/>
            <a:ext cx="2962656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1">
                <a:solidFill>
                  <a:srgbClr val="0F172A"/>
                </a:solidFill>
                <a:latin typeface="Arial"/>
              </a:defRPr>
            </a:pPr>
            <a:r>
              <a:t>Dedicated Cloud &amp; Infrastructure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Dedicated cloud server deployment, client-owned domain integration, custom security policy, and high-availability server setup.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19872" y="3931920"/>
            <a:ext cx="3328416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02752" y="4069080"/>
            <a:ext cx="2962656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1">
                <a:solidFill>
                  <a:srgbClr val="0F172A"/>
                </a:solidFill>
                <a:latin typeface="Arial"/>
              </a:defRPr>
            </a:pPr>
            <a:r>
              <a:t>IT Consultation &amp; Data Analytics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Strategic technology advisory, enterprise system integration, custom BI dashboards, and data analytics pipelines.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  <a:defRPr sz="1000" b="1">
                <a:solidFill>
                  <a:srgbClr val="00B8A9"/>
                </a:solidFill>
                <a:latin typeface="Arial"/>
              </a:defRPr>
            </a:pPr>
            <a:r>
              <a:t>PRODUCT SPOTLIGHT</a:t>
            </a:r>
          </a:p>
          <a:p>
            <a:r>
              <a:rPr sz="2400" b="1">
                <a:solidFill>
                  <a:srgbClr val="0F172A"/>
                </a:solidFill>
                <a:latin typeface="Arial"/>
              </a:rPr>
              <a:t>Introducing </a:t>
            </a:r>
            <a:r>
              <a:rPr sz="2400" b="1">
                <a:solidFill>
                  <a:srgbClr val="0F2D5C"/>
                </a:solidFill>
                <a:latin typeface="Arial"/>
              </a:rPr>
              <a:t>FLO</a:t>
            </a:r>
            <a:r>
              <a:rPr sz="2400" b="1">
                <a:solidFill>
                  <a:srgbClr val="00B8A9"/>
                </a:solidFill>
                <a:latin typeface="Arial"/>
              </a:rPr>
              <a:t>ZA</a:t>
            </a:r>
            <a:r>
              <a:rPr sz="2400" b="1">
                <a:solidFill>
                  <a:srgbClr val="F59E0B"/>
                </a:solidFill>
                <a:latin typeface="Arial"/>
              </a:rPr>
              <a:t>D</a:t>
            </a:r>
            <a:r>
              <a:rPr sz="2400" b="1">
                <a:solidFill>
                  <a:srgbClr val="0F172A"/>
                </a:solidFill>
                <a:latin typeface="Arial"/>
              </a:rPr>
              <a:t> HR (Powered by HirayaHR)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371600"/>
            <a:ext cx="1097280" cy="45720"/>
          </a:xfrm>
          <a:prstGeom prst="rect">
            <a:avLst/>
          </a:prstGeom>
          <a:solidFill>
            <a:srgbClr val="00B8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0"/>
            <a:ext cx="10728655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64748B"/>
                </a:solidFill>
                <a:latin typeface="Arial"/>
              </a:rPr>
              <a:t>  |  Confidential Pitch Deck  |  Slide 5 of 12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5175504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828800"/>
            <a:ext cx="4809744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100" b="1">
                <a:solidFill>
                  <a:srgbClr val="00B8A9"/>
                </a:solidFill>
                <a:latin typeface="Arial"/>
              </a:defRPr>
            </a:pPr>
            <a:r>
              <a:t>NEXT-GEN ENTERPRISE HRIS &amp; PAYROLL</a:t>
            </a:r>
          </a:p>
          <a:p>
            <a:pPr>
              <a:spcAft>
                <a:spcPts val="1600"/>
              </a:spcAft>
            </a:pPr>
            <a:r>
              <a:t/>
            </a:r>
            <a:r>
              <a:rPr sz="1200" b="1">
                <a:solidFill>
                  <a:srgbClr val="0F2D5C"/>
                </a:solidFill>
                <a:latin typeface="Arial"/>
              </a:rPr>
              <a:t>FLO</a:t>
            </a:r>
            <a:r>
              <a:rPr sz="1200" b="1">
                <a:solidFill>
                  <a:srgbClr val="00B8A9"/>
                </a:solidFill>
                <a:latin typeface="Arial"/>
              </a:rPr>
              <a:t>ZA</a:t>
            </a:r>
            <a:r>
              <a:rPr sz="1200" b="1">
                <a:solidFill>
                  <a:srgbClr val="F59E0B"/>
                </a:solidFill>
                <a:latin typeface="Arial"/>
              </a:rPr>
              <a:t>D</a:t>
            </a:r>
            <a:r>
              <a:rPr sz="1200">
                <a:solidFill>
                  <a:srgbClr val="64748B"/>
                </a:solidFill>
                <a:latin typeface="Arial"/>
              </a:rPr>
              <a:t> HR is built on a modern high-performance tech stack — Laravel + Inertia.js + Vue.js — giving your enterprise desktop-like UI speed with robust PHP backend reliability.</a:t>
            </a:r>
          </a:p>
          <a:p>
            <a:pPr>
              <a:spcAft>
                <a:spcPts val="600"/>
              </a:spcAft>
              <a:defRPr sz="1100" b="1">
                <a:solidFill>
                  <a:srgbClr val="F59E0B"/>
                </a:solidFill>
                <a:latin typeface="Arial"/>
              </a:defRPr>
            </a:pPr>
            <a:r>
              <a:t>CLIENT INFRASTRUCTURE &amp; DOMAIN FREEDOM</a:t>
            </a:r>
          </a:p>
          <a:p>
            <a:r>
              <a:rPr sz="1200">
                <a:solidFill>
                  <a:srgbClr val="64748B"/>
                </a:solidFill>
                <a:latin typeface="Arial"/>
              </a:rPr>
              <a:t>Unlike rigid SaaS platforms, </a:t>
            </a:r>
            <a:r>
              <a:rPr sz="1200" b="1">
                <a:solidFill>
                  <a:srgbClr val="0F2D5C"/>
                </a:solidFill>
                <a:latin typeface="Arial"/>
              </a:rPr>
              <a:t>FLO</a:t>
            </a:r>
            <a:r>
              <a:rPr sz="1200" b="1">
                <a:solidFill>
                  <a:srgbClr val="00B8A9"/>
                </a:solidFill>
                <a:latin typeface="Arial"/>
              </a:rPr>
              <a:t>ZA</a:t>
            </a:r>
            <a:r>
              <a:rPr sz="1200" b="1">
                <a:solidFill>
                  <a:srgbClr val="F59E0B"/>
                </a:solidFill>
                <a:latin typeface="Arial"/>
              </a:rPr>
              <a:t>D</a:t>
            </a:r>
            <a:r>
              <a:rPr sz="1200">
                <a:solidFill>
                  <a:srgbClr val="64748B"/>
                </a:solidFill>
                <a:latin typeface="Arial"/>
              </a:rPr>
              <a:t> HR is fully deployable on your own dedicated cloud server or on-premise infrastructure under your company's custom domain (e.g. hr.yourcompany.com).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78270" y="1645920"/>
            <a:ext cx="5175504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92240" y="1828800"/>
            <a:ext cx="475488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300" b="1">
                <a:solidFill>
                  <a:srgbClr val="0F172A"/>
                </a:solidFill>
                <a:latin typeface="Arial"/>
              </a:defRPr>
            </a:pPr>
            <a:r>
              <a:t>•  Laravel + Inertia.js + Vue.js Stack</a:t>
            </a:r>
          </a:p>
          <a:p>
            <a:pPr>
              <a:spcAft>
                <a:spcPts val="1200"/>
              </a:spcAft>
              <a:defRPr sz="1100">
                <a:solidFill>
                  <a:srgbClr val="64748B"/>
                </a:solidFill>
                <a:latin typeface="Arial"/>
              </a:defRPr>
            </a:pPr>
            <a:r>
              <a:t>    Modern reactive frontend paired with enterprise Laravel framework for speed, security, and developer clarity.</a:t>
            </a:r>
          </a:p>
          <a:p>
            <a:pPr>
              <a:spcAft>
                <a:spcPts val="200"/>
              </a:spcAft>
              <a:defRPr sz="1300" b="1">
                <a:solidFill>
                  <a:srgbClr val="0F172A"/>
                </a:solidFill>
                <a:latin typeface="Arial"/>
              </a:defRPr>
            </a:pPr>
            <a:r>
              <a:t>•  100% Philippine Statutory Compliance</a:t>
            </a:r>
          </a:p>
          <a:p>
            <a:pPr>
              <a:spcAft>
                <a:spcPts val="1200"/>
              </a:spcAft>
              <a:defRPr sz="1100">
                <a:solidFill>
                  <a:srgbClr val="64748B"/>
                </a:solidFill>
                <a:latin typeface="Arial"/>
              </a:defRPr>
            </a:pPr>
            <a:r>
              <a:t>    Auto-calculates SSS, PhilHealth, Pag-IBIG contribution tables, BIR 1601-C, 2316 tax, and 13th month pay.</a:t>
            </a:r>
          </a:p>
          <a:p>
            <a:pPr>
              <a:spcAft>
                <a:spcPts val="200"/>
              </a:spcAft>
              <a:defRPr sz="1300" b="1">
                <a:solidFill>
                  <a:srgbClr val="0F172A"/>
                </a:solidFill>
                <a:latin typeface="Arial"/>
              </a:defRPr>
            </a:pPr>
            <a:r>
              <a:t>•  Recruitment &amp; Branded Career Portal</a:t>
            </a:r>
          </a:p>
          <a:p>
            <a:pPr>
              <a:spcAft>
                <a:spcPts val="1200"/>
              </a:spcAft>
              <a:defRPr sz="1100">
                <a:solidFill>
                  <a:srgbClr val="64748B"/>
                </a:solidFill>
                <a:latin typeface="Arial"/>
              </a:defRPr>
            </a:pPr>
            <a:r>
              <a:t>    Manage job postings, applicant tracking pipelines, custom interview workflows, and seamless hiring.</a:t>
            </a:r>
          </a:p>
          <a:p>
            <a:pPr>
              <a:spcAft>
                <a:spcPts val="200"/>
              </a:spcAft>
              <a:defRPr sz="1300" b="1">
                <a:solidFill>
                  <a:srgbClr val="0F172A"/>
                </a:solidFill>
                <a:latin typeface="Arial"/>
              </a:defRPr>
            </a:pPr>
            <a:r>
              <a:t>•  Biometric &amp; Mobile Clock-in</a:t>
            </a:r>
          </a:p>
          <a:p>
            <a:pPr>
              <a:spcAft>
                <a:spcPts val="1200"/>
              </a:spcAft>
              <a:defRPr sz="1100">
                <a:solidFill>
                  <a:srgbClr val="64748B"/>
                </a:solidFill>
                <a:latin typeface="Arial"/>
              </a:defRPr>
            </a:pPr>
            <a:r>
              <a:t>    Syncs with hardware biometric devices and mobile GPS clock-in for multi-site workforces.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</a:pPr>
            <a:r>
              <a:rPr sz="1000" b="1">
                <a:solidFill>
                  <a:srgbClr val="00B8A9"/>
                </a:solidFill>
                <a:latin typeface="Arial"/>
              </a:rPr>
              <a:t/>
            </a:r>
            <a:r>
              <a:rPr sz="1000" b="1">
                <a:solidFill>
                  <a:srgbClr val="0F2D5C"/>
                </a:solidFill>
                <a:latin typeface="Arial"/>
              </a:rPr>
              <a:t>FLO</a:t>
            </a:r>
            <a:r>
              <a:rPr sz="1000" b="1">
                <a:solidFill>
                  <a:srgbClr val="00B8A9"/>
                </a:solidFill>
                <a:latin typeface="Arial"/>
              </a:rPr>
              <a:t>ZA</a:t>
            </a:r>
            <a:r>
              <a:rPr sz="1000" b="1">
                <a:solidFill>
                  <a:srgbClr val="F59E0B"/>
                </a:solidFill>
                <a:latin typeface="Arial"/>
              </a:rPr>
              <a:t>D</a:t>
            </a:r>
            <a:r>
              <a:rPr sz="1000" b="1">
                <a:solidFill>
                  <a:srgbClr val="00B8A9"/>
                </a:solidFill>
                <a:latin typeface="Arial"/>
              </a:rPr>
              <a:t> HR MODULES</a:t>
            </a:r>
          </a:p>
          <a:p>
            <a:r>
              <a:rPr sz="2400" b="1">
                <a:solidFill>
                  <a:srgbClr val="0F2D5C"/>
                </a:solidFill>
                <a:latin typeface="Arial"/>
              </a:rPr>
              <a:t>FLO</a:t>
            </a:r>
            <a:r>
              <a:rPr sz="2400" b="1">
                <a:solidFill>
                  <a:srgbClr val="00B8A9"/>
                </a:solidFill>
                <a:latin typeface="Arial"/>
              </a:rPr>
              <a:t>ZA</a:t>
            </a:r>
            <a:r>
              <a:rPr sz="2400" b="1">
                <a:solidFill>
                  <a:srgbClr val="F59E0B"/>
                </a:solidFill>
                <a:latin typeface="Arial"/>
              </a:rPr>
              <a:t>D</a:t>
            </a:r>
            <a:r>
              <a:rPr sz="2400" b="1">
                <a:solidFill>
                  <a:srgbClr val="0F172A"/>
                </a:solidFill>
                <a:latin typeface="Arial"/>
              </a:rPr>
              <a:t> HR — Core HR, Recruitment &amp; Career Portal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371600"/>
            <a:ext cx="1097280" cy="45720"/>
          </a:xfrm>
          <a:prstGeom prst="rect">
            <a:avLst/>
          </a:prstGeom>
          <a:solidFill>
            <a:srgbClr val="00B8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0"/>
            <a:ext cx="10728655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64748B"/>
                </a:solidFill>
                <a:latin typeface="Arial"/>
              </a:rPr>
              <a:t>  |  Confidential Pitch Deck  |  Slide 6 of 12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5175504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828800"/>
            <a:ext cx="4626864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 b="1">
                <a:solidFill>
                  <a:srgbClr val="0F172A"/>
                </a:solidFill>
                <a:latin typeface="Arial"/>
              </a:defRPr>
            </a:pPr>
            <a:r>
              <a:t>Digital Employee Records (201 Files)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Centralized database storing personal profiles, employment contracts, compensation history, emergency contacts, and statutory IDs (SSS, TIN, PhilHealth, Pag-IBIG).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72784" y="1645920"/>
            <a:ext cx="5175504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47104" y="1828800"/>
            <a:ext cx="4626864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 b="1">
                <a:solidFill>
                  <a:srgbClr val="0F172A"/>
                </a:solidFill>
                <a:latin typeface="Arial"/>
              </a:defRPr>
            </a:pPr>
            <a:r>
              <a:t>Org Hierarchy &amp; Departments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Visual department mapping, multi-level reporting lines, role definitions, and access permissions across branches and business units.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3931920"/>
            <a:ext cx="5175504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05840" y="4114800"/>
            <a:ext cx="4626864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 b="1">
                <a:solidFill>
                  <a:srgbClr val="0F172A"/>
                </a:solidFill>
                <a:latin typeface="Arial"/>
              </a:defRPr>
            </a:pPr>
            <a:r>
              <a:t>Recruitment &amp; Applicant Tracking (ATS)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Job requisition management, applicant status pipeline (Applied, Interview, Offered, Hired), candidate resume parsing, and interview notes.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72784" y="3931920"/>
            <a:ext cx="5175504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47104" y="4114800"/>
            <a:ext cx="4626864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 b="1">
                <a:solidFill>
                  <a:srgbClr val="0F172A"/>
                </a:solidFill>
                <a:latin typeface="Arial"/>
              </a:defRPr>
            </a:pPr>
            <a:r>
              <a:t>Branded Career Portal &amp; Onboarding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Custom career page hosted on your company domain for job postings, digital application forms, and smooth digital onboarding checklist workflows for new hires.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</a:pPr>
            <a:r>
              <a:rPr sz="1000" b="1">
                <a:solidFill>
                  <a:srgbClr val="00B8A9"/>
                </a:solidFill>
                <a:latin typeface="Arial"/>
              </a:rPr>
              <a:t/>
            </a:r>
            <a:r>
              <a:rPr sz="1000" b="1">
                <a:solidFill>
                  <a:srgbClr val="0F2D5C"/>
                </a:solidFill>
                <a:latin typeface="Arial"/>
              </a:rPr>
              <a:t>FLO</a:t>
            </a:r>
            <a:r>
              <a:rPr sz="1000" b="1">
                <a:solidFill>
                  <a:srgbClr val="00B8A9"/>
                </a:solidFill>
                <a:latin typeface="Arial"/>
              </a:rPr>
              <a:t>ZA</a:t>
            </a:r>
            <a:r>
              <a:rPr sz="1000" b="1">
                <a:solidFill>
                  <a:srgbClr val="F59E0B"/>
                </a:solidFill>
                <a:latin typeface="Arial"/>
              </a:rPr>
              <a:t>D</a:t>
            </a:r>
            <a:r>
              <a:rPr sz="1000" b="1">
                <a:solidFill>
                  <a:srgbClr val="00B8A9"/>
                </a:solidFill>
                <a:latin typeface="Arial"/>
              </a:rPr>
              <a:t> HR MODULES</a:t>
            </a:r>
          </a:p>
          <a:p>
            <a:r>
              <a:rPr sz="2400" b="1">
                <a:solidFill>
                  <a:srgbClr val="0F2D5C"/>
                </a:solidFill>
                <a:latin typeface="Arial"/>
              </a:rPr>
              <a:t>FLO</a:t>
            </a:r>
            <a:r>
              <a:rPr sz="2400" b="1">
                <a:solidFill>
                  <a:srgbClr val="00B8A9"/>
                </a:solidFill>
                <a:latin typeface="Arial"/>
              </a:rPr>
              <a:t>ZA</a:t>
            </a:r>
            <a:r>
              <a:rPr sz="2400" b="1">
                <a:solidFill>
                  <a:srgbClr val="F59E0B"/>
                </a:solidFill>
                <a:latin typeface="Arial"/>
              </a:rPr>
              <a:t>D</a:t>
            </a:r>
            <a:r>
              <a:rPr sz="2400" b="1">
                <a:solidFill>
                  <a:srgbClr val="0F172A"/>
                </a:solidFill>
                <a:latin typeface="Arial"/>
              </a:rPr>
              <a:t> HR — Time, Attendance &amp; Workforce Scheduling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371600"/>
            <a:ext cx="1097280" cy="45720"/>
          </a:xfrm>
          <a:prstGeom prst="rect">
            <a:avLst/>
          </a:prstGeom>
          <a:solidFill>
            <a:srgbClr val="00B8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0"/>
            <a:ext cx="10728655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64748B"/>
                </a:solidFill>
                <a:latin typeface="Arial"/>
              </a:rPr>
              <a:t>  |  Confidential Pitch Deck  |  Slide 7 of 12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5175504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828800"/>
            <a:ext cx="4626864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 b="1">
                <a:solidFill>
                  <a:srgbClr val="0F172A"/>
                </a:solidFill>
                <a:latin typeface="Arial"/>
              </a:defRPr>
            </a:pPr>
            <a:r>
              <a:t>Multi-Shift Roster &amp; Schedules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Flexible shift templates, night differential rules, rotating shifts, split shifts, and automated schedule publishing with notifications.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72784" y="1645920"/>
            <a:ext cx="5175504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47104" y="1828800"/>
            <a:ext cx="4626864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 b="1">
                <a:solidFill>
                  <a:srgbClr val="0F172A"/>
                </a:solidFill>
                <a:latin typeface="Arial"/>
              </a:defRPr>
            </a:pPr>
            <a:r>
              <a:t>Biometric &amp; Mobile GPS Sync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Real-time integration with fingerprint/facial recognition hardware and mobile app clock-in featuring GPS geo-fencing for field staff.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3931920"/>
            <a:ext cx="5175504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05840" y="4114800"/>
            <a:ext cx="4626864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 b="1">
                <a:solidFill>
                  <a:srgbClr val="0F172A"/>
                </a:solidFill>
                <a:latin typeface="Arial"/>
              </a:defRPr>
            </a:pPr>
            <a:r>
              <a:t>Leave &amp; Overtime Approvals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Custom leave types (VL, SL, Maternity, Paternity, Solo Parent), credit accrual rules, multi-tier manager approval flows, and OT filing.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72784" y="3931920"/>
            <a:ext cx="5175504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47104" y="4114800"/>
            <a:ext cx="4626864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 b="1">
                <a:solidFill>
                  <a:srgbClr val="0F172A"/>
                </a:solidFill>
                <a:latin typeface="Arial"/>
              </a:defRPr>
            </a:pPr>
            <a:r>
              <a:t>Holiday &amp; Grace Period Engine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Automated Philippine regular and special non-working holiday pay computation, tardiness deduction rules, and grace period settings.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</a:pPr>
            <a:r>
              <a:rPr sz="1000" b="1">
                <a:solidFill>
                  <a:srgbClr val="00B8A9"/>
                </a:solidFill>
                <a:latin typeface="Arial"/>
              </a:rPr>
              <a:t/>
            </a:r>
            <a:r>
              <a:rPr sz="1000" b="1">
                <a:solidFill>
                  <a:srgbClr val="0F2D5C"/>
                </a:solidFill>
                <a:latin typeface="Arial"/>
              </a:rPr>
              <a:t>FLO</a:t>
            </a:r>
            <a:r>
              <a:rPr sz="1000" b="1">
                <a:solidFill>
                  <a:srgbClr val="00B8A9"/>
                </a:solidFill>
                <a:latin typeface="Arial"/>
              </a:rPr>
              <a:t>ZA</a:t>
            </a:r>
            <a:r>
              <a:rPr sz="1000" b="1">
                <a:solidFill>
                  <a:srgbClr val="F59E0B"/>
                </a:solidFill>
                <a:latin typeface="Arial"/>
              </a:rPr>
              <a:t>D</a:t>
            </a:r>
            <a:r>
              <a:rPr sz="1000" b="1">
                <a:solidFill>
                  <a:srgbClr val="00B8A9"/>
                </a:solidFill>
                <a:latin typeface="Arial"/>
              </a:rPr>
              <a:t> HR PAYROLL</a:t>
            </a:r>
          </a:p>
          <a:p>
            <a:r>
              <a:rPr sz="2400" b="1">
                <a:solidFill>
                  <a:srgbClr val="0F2D5C"/>
                </a:solidFill>
                <a:latin typeface="Arial"/>
              </a:rPr>
              <a:t>FLO</a:t>
            </a:r>
            <a:r>
              <a:rPr sz="2400" b="1">
                <a:solidFill>
                  <a:srgbClr val="00B8A9"/>
                </a:solidFill>
                <a:latin typeface="Arial"/>
              </a:rPr>
              <a:t>ZA</a:t>
            </a:r>
            <a:r>
              <a:rPr sz="2400" b="1">
                <a:solidFill>
                  <a:srgbClr val="F59E0B"/>
                </a:solidFill>
                <a:latin typeface="Arial"/>
              </a:rPr>
              <a:t>D</a:t>
            </a:r>
            <a:r>
              <a:rPr sz="2400" b="1">
                <a:solidFill>
                  <a:srgbClr val="0F172A"/>
                </a:solidFill>
                <a:latin typeface="Arial"/>
              </a:rPr>
              <a:t> HR — Philippine Statutory Payroll Engine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371600"/>
            <a:ext cx="1097280" cy="45720"/>
          </a:xfrm>
          <a:prstGeom prst="rect">
            <a:avLst/>
          </a:prstGeom>
          <a:solidFill>
            <a:srgbClr val="00B8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0"/>
            <a:ext cx="10728655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64748B"/>
                </a:solidFill>
                <a:latin typeface="Arial"/>
              </a:rPr>
              <a:t>  |  Confidential Pitch Deck  |  Slide 8 of 12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5175504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828800"/>
            <a:ext cx="4626864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 b="1">
                <a:solidFill>
                  <a:srgbClr val="0F172A"/>
                </a:solidFill>
                <a:latin typeface="Arial"/>
              </a:defRPr>
            </a:pPr>
            <a:r>
              <a:t>Statutory Contributions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Automatic calculations for SSS (with WISP), PhilHealth, and Pag-IBIG employee &amp; employer shares matching latest statutory tables.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72784" y="1645920"/>
            <a:ext cx="5175504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47104" y="1828800"/>
            <a:ext cx="4626864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 b="1">
                <a:solidFill>
                  <a:srgbClr val="0F172A"/>
                </a:solidFill>
                <a:latin typeface="Arial"/>
              </a:defRPr>
            </a:pPr>
            <a:r>
              <a:t>BIR Withholding Tax &amp; 2316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Real-time withholding tax computation, BIR Form 1601-C reporting, end-of-year tax annualization, and auto-generated BIR 2316 forms.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3931920"/>
            <a:ext cx="5175504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05840" y="4114800"/>
            <a:ext cx="4626864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 b="1">
                <a:solidFill>
                  <a:srgbClr val="0F172A"/>
                </a:solidFill>
                <a:latin typeface="Arial"/>
              </a:defRPr>
            </a:pPr>
            <a:r>
              <a:t>13th Month Pay &amp; Bonuses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Prorated 13th-month pay calculation engine, taxable vs non-taxable bonus handling, and de minimis benefit management.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72784" y="3931920"/>
            <a:ext cx="5175504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47104" y="4114800"/>
            <a:ext cx="4626864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 b="1">
                <a:solidFill>
                  <a:srgbClr val="0F172A"/>
                </a:solidFill>
                <a:latin typeface="Arial"/>
              </a:defRPr>
            </a:pPr>
            <a:r>
              <a:t>Direct Payroll &amp; Digital Payslips</a:t>
            </a:r>
          </a:p>
          <a:p>
            <a:pPr>
              <a:defRPr sz="1100">
                <a:solidFill>
                  <a:srgbClr val="64748B"/>
                </a:solidFill>
                <a:latin typeface="Arial"/>
              </a:defRPr>
            </a:pPr>
            <a:r>
              <a:t>Automated payroll summary reports, direct electronic disbursement file exports, and password-protected PDF payslips distributed via self-service.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</a:pPr>
            <a:r>
              <a:rPr sz="1000" b="1">
                <a:solidFill>
                  <a:srgbClr val="00B8A9"/>
                </a:solidFill>
                <a:latin typeface="Arial"/>
              </a:rPr>
              <a:t/>
            </a:r>
            <a:r>
              <a:rPr sz="1000" b="1">
                <a:solidFill>
                  <a:srgbClr val="0F2D5C"/>
                </a:solidFill>
                <a:latin typeface="Arial"/>
              </a:rPr>
              <a:t>FLO</a:t>
            </a:r>
            <a:r>
              <a:rPr sz="1000" b="1">
                <a:solidFill>
                  <a:srgbClr val="00B8A9"/>
                </a:solidFill>
                <a:latin typeface="Arial"/>
              </a:rPr>
              <a:t>ZA</a:t>
            </a:r>
            <a:r>
              <a:rPr sz="1000" b="1">
                <a:solidFill>
                  <a:srgbClr val="F59E0B"/>
                </a:solidFill>
                <a:latin typeface="Arial"/>
              </a:rPr>
              <a:t>D</a:t>
            </a:r>
            <a:r>
              <a:rPr sz="1000" b="1">
                <a:solidFill>
                  <a:srgbClr val="00B8A9"/>
                </a:solidFill>
                <a:latin typeface="Arial"/>
              </a:rPr>
              <a:t> HR INTELLIGENCE</a:t>
            </a:r>
          </a:p>
          <a:p>
            <a:r>
              <a:rPr sz="2400" b="1">
                <a:solidFill>
                  <a:srgbClr val="0F2D5C"/>
                </a:solidFill>
                <a:latin typeface="Arial"/>
              </a:rPr>
              <a:t>FLO</a:t>
            </a:r>
            <a:r>
              <a:rPr sz="2400" b="1">
                <a:solidFill>
                  <a:srgbClr val="00B8A9"/>
                </a:solidFill>
                <a:latin typeface="Arial"/>
              </a:rPr>
              <a:t>ZA</a:t>
            </a:r>
            <a:r>
              <a:rPr sz="2400" b="1">
                <a:solidFill>
                  <a:srgbClr val="F59E0B"/>
                </a:solidFill>
                <a:latin typeface="Arial"/>
              </a:rPr>
              <a:t>D</a:t>
            </a:r>
            <a:r>
              <a:rPr sz="2400" b="1">
                <a:solidFill>
                  <a:srgbClr val="0F172A"/>
                </a:solidFill>
                <a:latin typeface="Arial"/>
              </a:rPr>
              <a:t> HR — Performance Appraisals &amp; Analytics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371600"/>
            <a:ext cx="1097280" cy="45720"/>
          </a:xfrm>
          <a:prstGeom prst="rect">
            <a:avLst/>
          </a:prstGeom>
          <a:solidFill>
            <a:srgbClr val="00B8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0"/>
            <a:ext cx="10728655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64748B"/>
                </a:solidFill>
                <a:latin typeface="Arial"/>
              </a:rPr>
              <a:t>  |  Confidential Pitch Deck  |  Slide 9 of 12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5175504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828800"/>
            <a:ext cx="4809744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200" b="1">
                <a:solidFill>
                  <a:srgbClr val="00B8A9"/>
                </a:solidFill>
                <a:latin typeface="Arial"/>
              </a:defRPr>
            </a:pPr>
            <a:r>
              <a:t>PERFORMANCE APPRAISALS</a:t>
            </a:r>
          </a:p>
          <a:p>
            <a:pPr>
              <a:spcAft>
                <a:spcPts val="200"/>
              </a:spcAft>
              <a:defRPr sz="1300" b="1">
                <a:solidFill>
                  <a:srgbClr val="0F172A"/>
                </a:solidFill>
                <a:latin typeface="Arial"/>
              </a:defRPr>
            </a:pPr>
            <a:r>
              <a:t>•  Custom Evaluation Forms</a:t>
            </a:r>
          </a:p>
          <a:p>
            <a:pPr>
              <a:spcAft>
                <a:spcPts val="1000"/>
              </a:spcAft>
              <a:defRPr sz="1100">
                <a:solidFill>
                  <a:srgbClr val="64748B"/>
                </a:solidFill>
                <a:latin typeface="Arial"/>
              </a:defRPr>
            </a:pPr>
            <a:r>
              <a:t>    Set up 180° / 360° reviews, goal setting, KPI weightings, and rating scales tailored to each position.</a:t>
            </a:r>
          </a:p>
          <a:p>
            <a:pPr>
              <a:spcAft>
                <a:spcPts val="200"/>
              </a:spcAft>
              <a:defRPr sz="1300" b="1">
                <a:solidFill>
                  <a:srgbClr val="0F172A"/>
                </a:solidFill>
                <a:latin typeface="Arial"/>
              </a:defRPr>
            </a:pPr>
            <a:r>
              <a:t>•  Automated Appraisal Schedules</a:t>
            </a:r>
          </a:p>
          <a:p>
            <a:pPr>
              <a:spcAft>
                <a:spcPts val="1000"/>
              </a:spcAft>
              <a:defRPr sz="1100">
                <a:solidFill>
                  <a:srgbClr val="64748B"/>
                </a:solidFill>
                <a:latin typeface="Arial"/>
              </a:defRPr>
            </a:pPr>
            <a:r>
              <a:t>    Trigger annual, semi-annual, or probationary 5th-month appraisal tasks with automated email reminders.</a:t>
            </a:r>
          </a:p>
          <a:p>
            <a:pPr>
              <a:spcAft>
                <a:spcPts val="200"/>
              </a:spcAft>
              <a:defRPr sz="1300" b="1">
                <a:solidFill>
                  <a:srgbClr val="0F172A"/>
                </a:solidFill>
                <a:latin typeface="Arial"/>
              </a:defRPr>
            </a:pPr>
            <a:r>
              <a:t>•  Performance History</a:t>
            </a:r>
          </a:p>
          <a:p>
            <a:pPr>
              <a:spcAft>
                <a:spcPts val="1000"/>
              </a:spcAft>
              <a:defRPr sz="1100">
                <a:solidFill>
                  <a:srgbClr val="64748B"/>
                </a:solidFill>
                <a:latin typeface="Arial"/>
              </a:defRPr>
            </a:pPr>
            <a:r>
              <a:t>    Track employee career trajectory, skill evaluations, appraisal scores, and promotion readiness over time.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78270" y="1645920"/>
            <a:ext cx="5175504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92240" y="1828800"/>
            <a:ext cx="475488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200" b="1">
                <a:solidFill>
                  <a:srgbClr val="F59E0B"/>
                </a:solidFill>
                <a:latin typeface="Arial"/>
              </a:defRPr>
            </a:pPr>
            <a:r>
              <a:t>REAL-TIME HR ANALYTICS</a:t>
            </a:r>
          </a:p>
          <a:p>
            <a:pPr>
              <a:spcAft>
                <a:spcPts val="200"/>
              </a:spcAft>
              <a:defRPr sz="1300" b="1">
                <a:solidFill>
                  <a:srgbClr val="0F172A"/>
                </a:solidFill>
                <a:latin typeface="Arial"/>
              </a:defRPr>
            </a:pPr>
            <a:r>
              <a:t>•  Workforce Cost Dashboards</a:t>
            </a:r>
          </a:p>
          <a:p>
            <a:pPr>
              <a:spcAft>
                <a:spcPts val="1000"/>
              </a:spcAft>
              <a:defRPr sz="1100">
                <a:solidFill>
                  <a:srgbClr val="64748B"/>
                </a:solidFill>
                <a:latin typeface="Arial"/>
              </a:defRPr>
            </a:pPr>
            <a:r>
              <a:t>    Monitor total payroll spend, OT expenditures, statutory liabilities, and department cost trends in real time.</a:t>
            </a:r>
          </a:p>
          <a:p>
            <a:pPr>
              <a:spcAft>
                <a:spcPts val="200"/>
              </a:spcAft>
              <a:defRPr sz="1300" b="1">
                <a:solidFill>
                  <a:srgbClr val="0F172A"/>
                </a:solidFill>
                <a:latin typeface="Arial"/>
              </a:defRPr>
            </a:pPr>
            <a:r>
              <a:t>•  Attendance &amp; Absenteeism Insights</a:t>
            </a:r>
          </a:p>
          <a:p>
            <a:pPr>
              <a:spcAft>
                <a:spcPts val="1000"/>
              </a:spcAft>
              <a:defRPr sz="1100">
                <a:solidFill>
                  <a:srgbClr val="64748B"/>
                </a:solidFill>
                <a:latin typeface="Arial"/>
              </a:defRPr>
            </a:pPr>
            <a:r>
              <a:t>    Identify tardiness patterns, absenteeism hotspots, and leave utilization rates across teams.</a:t>
            </a:r>
          </a:p>
          <a:p>
            <a:pPr>
              <a:spcAft>
                <a:spcPts val="200"/>
              </a:spcAft>
              <a:defRPr sz="1300" b="1">
                <a:solidFill>
                  <a:srgbClr val="0F172A"/>
                </a:solidFill>
                <a:latin typeface="Arial"/>
              </a:defRPr>
            </a:pPr>
            <a:r>
              <a:t>•  Headcount &amp; Hiring Pipelines</a:t>
            </a:r>
          </a:p>
          <a:p>
            <a:pPr>
              <a:spcAft>
                <a:spcPts val="1000"/>
              </a:spcAft>
              <a:defRPr sz="1100">
                <a:solidFill>
                  <a:srgbClr val="64748B"/>
                </a:solidFill>
                <a:latin typeface="Arial"/>
              </a:defRPr>
            </a:pPr>
            <a:r>
              <a:t>    Analyze recruitment pipeline velocity, hiring costs, attrition rates, and employee tenure distributions.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